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61" r:id="rId3"/>
    <p:sldId id="286" r:id="rId4"/>
    <p:sldId id="263" r:id="rId5"/>
    <p:sldId id="264" r:id="rId6"/>
    <p:sldId id="326" r:id="rId7"/>
    <p:sldId id="299" r:id="rId8"/>
    <p:sldId id="300" r:id="rId9"/>
    <p:sldId id="301" r:id="rId10"/>
    <p:sldId id="302" r:id="rId11"/>
    <p:sldId id="303" r:id="rId12"/>
    <p:sldId id="304" r:id="rId13"/>
    <p:sldId id="311" r:id="rId14"/>
    <p:sldId id="312" r:id="rId15"/>
    <p:sldId id="305" r:id="rId16"/>
    <p:sldId id="313" r:id="rId17"/>
    <p:sldId id="314" r:id="rId18"/>
    <p:sldId id="315" r:id="rId19"/>
    <p:sldId id="316" r:id="rId20"/>
    <p:sldId id="317" r:id="rId21"/>
    <p:sldId id="318" r:id="rId22"/>
    <p:sldId id="310" r:id="rId23"/>
    <p:sldId id="29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7" r:id="rId32"/>
    <p:sldId id="328" r:id="rId33"/>
    <p:sldId id="329" r:id="rId34"/>
    <p:sldId id="330" r:id="rId35"/>
    <p:sldId id="295" r:id="rId36"/>
    <p:sldId id="288" r:id="rId37"/>
    <p:sldId id="268" r:id="rId38"/>
    <p:sldId id="269" r:id="rId39"/>
    <p:sldId id="270" r:id="rId40"/>
    <p:sldId id="271" r:id="rId41"/>
    <p:sldId id="272" r:id="rId42"/>
    <p:sldId id="296" r:id="rId43"/>
    <p:sldId id="278" r:id="rId44"/>
    <p:sldId id="294" r:id="rId45"/>
    <p:sldId id="292" r:id="rId46"/>
    <p:sldId id="293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866"/>
    <a:srgbClr val="3EBD86"/>
    <a:srgbClr val="113480"/>
    <a:srgbClr val="B0E5CF"/>
    <a:srgbClr val="B3DAB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5" autoAdjust="0"/>
    <p:restoredTop sz="94581" autoAdjust="0"/>
  </p:normalViewPr>
  <p:slideViewPr>
    <p:cSldViewPr>
      <p:cViewPr varScale="1">
        <p:scale>
          <a:sx n="98" d="100"/>
          <a:sy n="98" d="100"/>
        </p:scale>
        <p:origin x="-12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E06CD11A-B195-494F-89A3-6FACCE718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09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7F7F27-9953-462D-B9A0-AD4AEFED5E40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3C201D-166B-4DC3-854F-B3108E9920DC}" type="slidenum">
              <a:rPr lang="en-US" smtClean="0">
                <a:latin typeface="Lucida Grande"/>
                <a:ea typeface="Geneva"/>
                <a:cs typeface="Geneva"/>
              </a:rPr>
              <a:pPr/>
              <a:t>36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8A840-2CC0-4C4D-9952-32B49729FEBE}" type="slidenum">
              <a:rPr lang="en-US" smtClean="0">
                <a:latin typeface="Lucida Grande"/>
                <a:ea typeface="Geneva"/>
                <a:cs typeface="Geneva"/>
              </a:rPr>
              <a:pPr/>
              <a:t>37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2BA8C1-3FBF-4213-A95A-C9BAAFD17E9D}" type="slidenum">
              <a:rPr lang="en-US" smtClean="0">
                <a:latin typeface="Lucida Grande"/>
                <a:ea typeface="Geneva"/>
                <a:cs typeface="Geneva"/>
              </a:rPr>
              <a:pPr/>
              <a:t>38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052F5C-88BE-4689-8CA7-598205C6D80D}" type="slidenum">
              <a:rPr lang="en-US" smtClean="0">
                <a:latin typeface="Lucida Grande"/>
                <a:ea typeface="Geneva"/>
                <a:cs typeface="Geneva"/>
              </a:rPr>
              <a:pPr/>
              <a:t>39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E07667-F3E5-45A3-B15F-A7C26F6CE681}" type="slidenum">
              <a:rPr lang="en-US" smtClean="0">
                <a:latin typeface="Lucida Grande"/>
                <a:ea typeface="Geneva"/>
                <a:cs typeface="Geneva"/>
              </a:rPr>
              <a:pPr/>
              <a:t>40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C09737-3561-42C2-9F36-6A2265E6DA31}" type="slidenum">
              <a:rPr lang="en-US" smtClean="0">
                <a:latin typeface="Lucida Grande"/>
                <a:ea typeface="Geneva"/>
                <a:cs typeface="Geneva"/>
              </a:rPr>
              <a:pPr/>
              <a:t>41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5665C-C595-401B-A1B7-4961A30EDCCF}" type="slidenum">
              <a:rPr lang="en-US" smtClean="0">
                <a:latin typeface="Lucida Grande"/>
                <a:ea typeface="Geneva"/>
                <a:cs typeface="Geneva"/>
              </a:rPr>
              <a:pPr/>
              <a:t>43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BA1A6-79CC-4D05-8467-F273B2B6EC30}" type="slidenum">
              <a:rPr lang="en-US" smtClean="0">
                <a:latin typeface="Lucida Grande"/>
                <a:ea typeface="Geneva"/>
                <a:cs typeface="Geneva"/>
              </a:rPr>
              <a:pPr/>
              <a:t>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F33512-8C93-4F5A-9C67-D975E57C878B}" type="slidenum">
              <a:rPr lang="en-US" smtClean="0">
                <a:latin typeface="Lucida Grande"/>
                <a:ea typeface="Geneva"/>
                <a:cs typeface="Geneva"/>
              </a:rPr>
              <a:pPr/>
              <a:t>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0A16FB-011C-4E55-81FC-3A983DFF9A4C}" type="slidenum">
              <a:rPr lang="en-US" smtClean="0">
                <a:latin typeface="Lucida Grande"/>
                <a:ea typeface="Geneva"/>
                <a:cs typeface="Geneva"/>
              </a:rPr>
              <a:pPr/>
              <a:t>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4BA168-4CDE-4820-A3DE-AB2AF571358C}" type="slidenum">
              <a:rPr lang="en-US" smtClean="0">
                <a:latin typeface="Lucida Grande"/>
                <a:ea typeface="Geneva"/>
                <a:cs typeface="Geneva"/>
              </a:rPr>
              <a:pPr/>
              <a:t>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121-37E9-4806-A221-A959D9B589F3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D6B889-FB4F-44CC-8FD0-31927D168E5B}" type="slidenum">
              <a:rPr lang="en-US" smtClean="0">
                <a:latin typeface="Lucida Grande"/>
                <a:ea typeface="Geneva"/>
                <a:cs typeface="Geneva"/>
              </a:rPr>
              <a:pPr/>
              <a:t>31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1E1019-2539-4423-80E4-FC2942337F7B}" type="slidenum">
              <a:rPr lang="en-US" smtClean="0">
                <a:latin typeface="Lucida Grande"/>
                <a:ea typeface="Geneva"/>
                <a:cs typeface="Geneva"/>
              </a:rPr>
              <a:pPr/>
              <a:t>32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4CE1B2-A610-42F8-B6A3-738B5A768168}" type="slidenum">
              <a:rPr lang="en-US" smtClean="0">
                <a:latin typeface="Lucida Grande"/>
                <a:ea typeface="Geneva"/>
                <a:cs typeface="Geneva"/>
              </a:rPr>
              <a:pPr/>
              <a:t>33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 dirty="0">
                <a:solidFill>
                  <a:schemeClr val="bg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Helvetica" pitchFamily="-48" charset="0"/>
                <a:ea typeface="Geneva" pitchFamily="-48" charset="-128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73EC849A-DC4F-4240-B814-C46C378F6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63ECA87C-787F-4CC4-966D-3989715806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EF64B0E6-79FD-465C-9BA9-9A54725CD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71A0CF68-F7DE-443B-AD80-FEBBF8E8A4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47736E34-6F04-49B6-B250-96E09BBBF5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1E117BE1-EE0A-42B4-A34F-5BADB0A759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71820085-36A3-4CF3-86CE-6F859A98CA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D803C2D9-D7ED-4DEA-8A53-D1A2E02826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3DD8618F-851B-4309-B863-FA921901C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E0F2A06E-20EB-4BB3-9E56-FB5C8C9D1E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103ECC85-6135-4BA0-A69A-6CFA0EEFE1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C014750A-5482-40AC-B0C4-FABF61057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AF632957-CDDA-4B57-BD78-A1AEE5DA6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/>
        <a:buChar char="•"/>
        <a:defRPr sz="2800">
          <a:solidFill>
            <a:srgbClr val="3EBD86"/>
          </a:solidFill>
          <a:latin typeface="+mn-lt"/>
          <a:ea typeface="+mn-ea"/>
          <a:cs typeface="Genev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  <a:cs typeface="Genev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Genev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Genev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3657600" y="2286000"/>
            <a:ext cx="54864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Regression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657600" y="3886200"/>
            <a:ext cx="5486400" cy="175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Chapter 16</a:t>
            </a:r>
          </a:p>
        </p:txBody>
      </p:sp>
      <p:pic>
        <p:nvPicPr>
          <p:cNvPr id="16387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336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6425" y="2259545"/>
            <a:ext cx="7714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scatter/dot, and drag/drop the first box into the graph building area.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378200"/>
            <a:ext cx="4635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1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905000"/>
            <a:ext cx="7413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Drag one variable into X, one variable into Y.</a:t>
            </a:r>
          </a:p>
          <a:p>
            <a:r>
              <a:rPr lang="en-US" dirty="0" smtClean="0"/>
              <a:t>Remember, this view is NOT the real scatterplot.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21000"/>
            <a:ext cx="3962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60537" y="522870"/>
            <a:ext cx="1178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Hit ok!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39700"/>
            <a:ext cx="8509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0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2019" y="1995526"/>
            <a:ext cx="4139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Double click on the graph.</a:t>
            </a:r>
          </a:p>
          <a:p>
            <a:r>
              <a:rPr lang="en-US" dirty="0" smtClean="0"/>
              <a:t>Click add fit line at total.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5600"/>
            <a:ext cx="2590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5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0500"/>
            <a:ext cx="71628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859340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Starting with a scatterplot helps you to see </a:t>
            </a:r>
            <a:r>
              <a:rPr lang="en-US" dirty="0" smtClean="0"/>
              <a:t>what the regression equation should look like.</a:t>
            </a:r>
          </a:p>
          <a:p>
            <a:endParaRPr lang="en-US" dirty="0"/>
          </a:p>
          <a:p>
            <a:r>
              <a:rPr lang="en-US" dirty="0" smtClean="0"/>
              <a:t>Dots that are closer to the line indicate a better regression equation.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741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047358"/>
            <a:ext cx="473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Analyze &gt; regression &gt; linear.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6962" y="453529"/>
            <a:ext cx="5561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get the regression equation.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79629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905000"/>
            <a:ext cx="61564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 your IV into independents (X).</a:t>
            </a:r>
          </a:p>
          <a:p>
            <a:r>
              <a:rPr lang="en-US" dirty="0" smtClean="0"/>
              <a:t>Put your DV into the dependent box (Y).</a:t>
            </a:r>
          </a:p>
          <a:p>
            <a:r>
              <a:rPr lang="en-US" dirty="0" smtClean="0"/>
              <a:t>Hit ok!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4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495300"/>
            <a:ext cx="79502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4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565400"/>
            <a:ext cx="5283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4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8382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Regression</a:t>
            </a:r>
            <a:r>
              <a:rPr lang="en-US" sz="3200" smtClean="0"/>
              <a:t/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9812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ea typeface="Helvetica"/>
                <a:cs typeface="Helvetica"/>
              </a:rPr>
              <a:t>Builds on Correlation</a:t>
            </a:r>
            <a:endParaRPr lang="en-US" smtClean="0">
              <a:solidFill>
                <a:schemeClr val="tx1"/>
              </a:solidFill>
            </a:endParaRPr>
          </a:p>
          <a:p>
            <a:pPr eaLnBrk="1" hangingPunct="1"/>
            <a:r>
              <a:rPr lang="en-US" smtClean="0"/>
              <a:t>The difference is a question of prediction versus relation</a:t>
            </a:r>
          </a:p>
          <a:p>
            <a:pPr lvl="1" eaLnBrk="1" hangingPunct="1"/>
            <a:r>
              <a:rPr lang="en-US" smtClean="0"/>
              <a:t>Regression predicts, correlation describes relations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222500"/>
            <a:ext cx="7289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4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387600"/>
            <a:ext cx="7289800" cy="208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5689" y="5299805"/>
            <a:ext cx="6997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6.34 + 1.45X</a:t>
            </a:r>
          </a:p>
          <a:p>
            <a:r>
              <a:rPr lang="en-US" dirty="0" smtClean="0"/>
              <a:t>What if I was saying 25 pronouns per speech?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4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selection</a:t>
            </a:r>
          </a:p>
          <a:p>
            <a:r>
              <a:rPr lang="en-US" dirty="0" smtClean="0"/>
              <a:t>X and Y are at least scale variables</a:t>
            </a:r>
          </a:p>
          <a:p>
            <a:r>
              <a:rPr lang="en-US" dirty="0" smtClean="0"/>
              <a:t>X and Y are both normal</a:t>
            </a:r>
          </a:p>
          <a:p>
            <a:r>
              <a:rPr lang="en-US" dirty="0" smtClean="0"/>
              <a:t>Homoscedasticity (for real this time!)</a:t>
            </a:r>
          </a:p>
          <a:p>
            <a:pPr lvl="1"/>
            <a:r>
              <a:rPr lang="en-US" dirty="0" smtClean="0"/>
              <a:t>Each variable must vary approximately the same at each point of the other variable.</a:t>
            </a:r>
          </a:p>
          <a:p>
            <a:pPr lvl="1"/>
            <a:r>
              <a:rPr lang="en-US" dirty="0" smtClean="0"/>
              <a:t>See scatterplot for UFOs, megaphones, snakes eating dinner.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35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1430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Regression Hypothesis 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Testing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7772400" cy="4114800"/>
          </a:xfrm>
        </p:spPr>
        <p:txBody>
          <a:bodyPr/>
          <a:lstStyle/>
          <a:p>
            <a:r>
              <a:rPr lang="en-US" dirty="0" smtClean="0"/>
              <a:t>Step 1. Identify the population, distribution, and assumptions</a:t>
            </a:r>
          </a:p>
          <a:p>
            <a:r>
              <a:rPr lang="en-US" dirty="0" smtClean="0"/>
              <a:t>Step 2. State the null and research hypotheses.</a:t>
            </a:r>
          </a:p>
          <a:p>
            <a:r>
              <a:rPr lang="en-US" dirty="0" smtClean="0"/>
              <a:t>Step 3. Determine the characteristics of the comparison distribution.</a:t>
            </a:r>
          </a:p>
          <a:p>
            <a:r>
              <a:rPr lang="en-US" dirty="0" smtClean="0"/>
              <a:t>Step 4. Determine the critical values.</a:t>
            </a:r>
          </a:p>
          <a:p>
            <a:r>
              <a:rPr lang="en-US" dirty="0" smtClean="0"/>
              <a:t>Step 5. Calculate the test statistic</a:t>
            </a:r>
          </a:p>
          <a:p>
            <a:r>
              <a:rPr lang="en-US" dirty="0" smtClean="0"/>
              <a:t>Step 6. Make a decision.</a:t>
            </a:r>
          </a:p>
        </p:txBody>
      </p:sp>
    </p:spTree>
    <p:extLst>
      <p:ext uri="{BB962C8B-B14F-4D97-AF65-F5344CB8AC3E}">
        <p14:creationId xmlns:p14="http://schemas.microsoft.com/office/powerpoint/2010/main" val="4120357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</a:t>
            </a:r>
          </a:p>
          <a:p>
            <a:pPr lvl="1"/>
            <a:r>
              <a:rPr lang="en-US" dirty="0" smtClean="0"/>
              <a:t>Population: people where IV </a:t>
            </a:r>
            <a:r>
              <a:rPr lang="en-US" i="1" dirty="0" smtClean="0"/>
              <a:t>does not predict </a:t>
            </a:r>
            <a:r>
              <a:rPr lang="en-US" dirty="0" smtClean="0"/>
              <a:t>DV (i.e. b = 0)</a:t>
            </a:r>
          </a:p>
          <a:p>
            <a:pPr lvl="1"/>
            <a:r>
              <a:rPr lang="en-US" dirty="0" smtClean="0"/>
              <a:t>Sample: people where IV </a:t>
            </a:r>
            <a:r>
              <a:rPr lang="en-US" i="1" dirty="0" smtClean="0"/>
              <a:t>does predict</a:t>
            </a:r>
            <a:r>
              <a:rPr lang="en-US" dirty="0" smtClean="0"/>
              <a:t> DV</a:t>
            </a:r>
          </a:p>
        </p:txBody>
      </p:sp>
    </p:spTree>
    <p:extLst>
      <p:ext uri="{BB962C8B-B14F-4D97-AF65-F5344CB8AC3E}">
        <p14:creationId xmlns:p14="http://schemas.microsoft.com/office/powerpoint/2010/main" val="130306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2:</a:t>
            </a:r>
          </a:p>
          <a:p>
            <a:r>
              <a:rPr lang="en-US" dirty="0" smtClean="0"/>
              <a:t>Null: No relationship between pronouns and social words (b = 0)</a:t>
            </a:r>
          </a:p>
          <a:p>
            <a:r>
              <a:rPr lang="en-US" dirty="0" smtClean="0"/>
              <a:t>Research: Relationship between pronouns and social words (b/=0)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3:</a:t>
            </a:r>
          </a:p>
          <a:p>
            <a:r>
              <a:rPr lang="en-US" dirty="0" smtClean="0"/>
              <a:t>List regression equation – but specifically beta values</a:t>
            </a:r>
          </a:p>
          <a:p>
            <a:pPr lvl="1"/>
            <a:r>
              <a:rPr lang="en-US" dirty="0" smtClean="0"/>
              <a:t>Notice relationship between </a:t>
            </a:r>
            <a:r>
              <a:rPr lang="en-US" i="1" dirty="0" smtClean="0"/>
              <a:t>beta</a:t>
            </a:r>
            <a:r>
              <a:rPr lang="en-US" dirty="0" smtClean="0"/>
              <a:t> and </a:t>
            </a:r>
            <a:r>
              <a:rPr lang="en-US" i="1" dirty="0" smtClean="0"/>
              <a:t>r</a:t>
            </a:r>
          </a:p>
          <a:p>
            <a:r>
              <a:rPr lang="en-US" dirty="0" smtClean="0"/>
              <a:t>List the </a:t>
            </a:r>
            <a:r>
              <a:rPr lang="en-US" i="1" dirty="0" err="1" smtClean="0"/>
              <a:t>df</a:t>
            </a:r>
            <a:r>
              <a:rPr lang="en-US" dirty="0" smtClean="0"/>
              <a:t> = N – 2 = 456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</a:p>
          <a:p>
            <a:pPr lvl="1"/>
            <a:r>
              <a:rPr lang="en-US" dirty="0" smtClean="0"/>
              <a:t>List the cut off score </a:t>
            </a:r>
            <a:r>
              <a:rPr lang="en-US" i="1" dirty="0" smtClean="0"/>
              <a:t>p</a:t>
            </a:r>
            <a:r>
              <a:rPr lang="en-US" dirty="0" smtClean="0"/>
              <a:t> &lt; .05</a:t>
            </a:r>
          </a:p>
          <a:p>
            <a:pPr lvl="1"/>
            <a:r>
              <a:rPr lang="en-US" dirty="0" smtClean="0"/>
              <a:t>+ and – 1.96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5:</a:t>
            </a:r>
          </a:p>
          <a:p>
            <a:pPr lvl="1"/>
            <a:r>
              <a:rPr lang="en-US" dirty="0" smtClean="0"/>
              <a:t>List the </a:t>
            </a:r>
            <a:r>
              <a:rPr lang="en-US" i="1" dirty="0" smtClean="0"/>
              <a:t>t</a:t>
            </a:r>
            <a:r>
              <a:rPr lang="en-US" dirty="0" smtClean="0"/>
              <a:t> value from the table = 10.61 </a:t>
            </a:r>
          </a:p>
          <a:p>
            <a:pPr lvl="1"/>
            <a:r>
              <a:rPr lang="en-US" dirty="0" smtClean="0"/>
              <a:t>(don’t use the constant)</a:t>
            </a:r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6:</a:t>
            </a:r>
          </a:p>
          <a:p>
            <a:pPr lvl="1"/>
            <a:r>
              <a:rPr lang="en-US" dirty="0" smtClean="0"/>
              <a:t>Reject! 10.61 &gt; 1.96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 bwMode="auto">
          <a:xfrm>
            <a:off x="914400" y="7620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Simple Linear Regression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 bwMode="auto">
          <a:xfrm>
            <a:off x="762000" y="19812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 statistical tool that lets us predict an individual’s score on the DV based on the score on </a:t>
            </a:r>
            <a:r>
              <a:rPr lang="en-US" b="1" dirty="0" smtClean="0"/>
              <a:t>one</a:t>
            </a:r>
            <a:r>
              <a:rPr lang="en-US" dirty="0" smtClean="0"/>
              <a:t> </a:t>
            </a:r>
            <a:r>
              <a:rPr lang="en-US" dirty="0" smtClean="0"/>
              <a:t>IV</a:t>
            </a:r>
          </a:p>
          <a:p>
            <a:pPr lvl="1"/>
            <a:r>
              <a:rPr lang="en-US" dirty="0" smtClean="0"/>
              <a:t>Multiple linear regression uses </a:t>
            </a:r>
            <a:r>
              <a:rPr lang="en-US" b="1" dirty="0" smtClean="0"/>
              <a:t>more than one IV</a:t>
            </a:r>
            <a:endParaRPr lang="en-US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proportionate reduction in error</a:t>
            </a:r>
          </a:p>
          <a:p>
            <a:pPr lvl="1"/>
            <a:r>
              <a:rPr lang="en-US" dirty="0" smtClean="0"/>
              <a:t>Same rules as ANOVA applies</a:t>
            </a:r>
          </a:p>
          <a:p>
            <a:pPr lvl="2"/>
            <a:r>
              <a:rPr lang="en-US" dirty="0" smtClean="0"/>
              <a:t>S = .01</a:t>
            </a:r>
          </a:p>
          <a:p>
            <a:pPr lvl="2"/>
            <a:r>
              <a:rPr lang="en-US" dirty="0" smtClean="0"/>
              <a:t>M = .06</a:t>
            </a:r>
          </a:p>
          <a:p>
            <a:pPr lvl="2"/>
            <a:r>
              <a:rPr lang="en-US" dirty="0" smtClean="0"/>
              <a:t>L = .14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4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dirty="0" smtClean="0"/>
              <a:t>Also called the coefficient of determination</a:t>
            </a:r>
          </a:p>
          <a:p>
            <a:pPr lvl="1" eaLnBrk="1" hangingPunct="1"/>
            <a:r>
              <a:rPr lang="en-US" dirty="0" smtClean="0"/>
              <a:t>Quantifies how much more accurate our predictions are when we use the regression line instead of the mean as a prediction </a:t>
            </a:r>
            <a:r>
              <a:rPr lang="en-US" dirty="0" smtClean="0"/>
              <a:t>tool</a:t>
            </a:r>
          </a:p>
          <a:p>
            <a:pPr lvl="1" eaLnBrk="1" hangingPunct="1"/>
            <a:r>
              <a:rPr lang="en-US" dirty="0" smtClean="0"/>
              <a:t>Explaining what R</a:t>
            </a:r>
            <a:r>
              <a:rPr lang="en-US" baseline="30000" dirty="0" smtClean="0"/>
              <a:t>2 </a:t>
            </a:r>
            <a:r>
              <a:rPr lang="en-US" dirty="0" smtClean="0"/>
              <a:t>actually means</a:t>
            </a:r>
            <a:endParaRPr lang="en-US" baseline="30000" dirty="0" smtClean="0"/>
          </a:p>
        </p:txBody>
      </p:sp>
      <p:sp>
        <p:nvSpPr>
          <p:cNvPr id="57346" name="Rectangle 5"/>
          <p:cNvSpPr>
            <a:spLocks noChangeArrowheads="1"/>
          </p:cNvSpPr>
          <p:nvPr/>
        </p:nvSpPr>
        <p:spPr bwMode="auto">
          <a:xfrm>
            <a:off x="1600200" y="685800"/>
            <a:ext cx="60023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>
                <a:solidFill>
                  <a:srgbClr val="1862B2"/>
                </a:solidFill>
              </a:rPr>
              <a:t>Proportionate Reduction in Error</a:t>
            </a:r>
          </a:p>
        </p:txBody>
      </p:sp>
    </p:spTree>
    <p:extLst>
      <p:ext uri="{BB962C8B-B14F-4D97-AF65-F5344CB8AC3E}">
        <p14:creationId xmlns:p14="http://schemas.microsoft.com/office/powerpoint/2010/main" val="93949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 Box 5"/>
          <p:cNvSpPr txBox="1">
            <a:spLocks noChangeArrowheads="1"/>
          </p:cNvSpPr>
          <p:nvPr/>
        </p:nvSpPr>
        <p:spPr bwMode="auto">
          <a:xfrm>
            <a:off x="838200" y="2438400"/>
            <a:ext cx="2438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Visualizing Error</a:t>
            </a:r>
          </a:p>
        </p:txBody>
      </p:sp>
      <p:pic>
        <p:nvPicPr>
          <p:cNvPr id="61442" name="Picture 5" descr="Noless_fig_14_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1295400"/>
            <a:ext cx="5372100" cy="49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11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5"/>
          <p:cNvSpPr txBox="1">
            <a:spLocks noChangeArrowheads="1"/>
          </p:cNvSpPr>
          <p:nvPr/>
        </p:nvSpPr>
        <p:spPr bwMode="auto">
          <a:xfrm>
            <a:off x="838200" y="2743200"/>
            <a:ext cx="2286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Visualizing Error</a:t>
            </a:r>
          </a:p>
        </p:txBody>
      </p:sp>
      <p:pic>
        <p:nvPicPr>
          <p:cNvPr id="65538" name="Picture 5" descr="Noless_fig_14_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219200"/>
            <a:ext cx="5867400" cy="516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34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square box on SPSS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.20</a:t>
            </a:r>
          </a:p>
          <a:p>
            <a:pPr lvl="1"/>
            <a:r>
              <a:rPr lang="en-US" dirty="0" smtClean="0"/>
              <a:t>Don’t use the adjusted box.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54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error of the estimate</a:t>
            </a:r>
          </a:p>
          <a:p>
            <a:r>
              <a:rPr lang="en-US" dirty="0" smtClean="0"/>
              <a:t>Regression to the mean</a:t>
            </a:r>
          </a:p>
        </p:txBody>
      </p:sp>
    </p:spTree>
    <p:extLst>
      <p:ext uri="{BB962C8B-B14F-4D97-AF65-F5344CB8AC3E}">
        <p14:creationId xmlns:p14="http://schemas.microsoft.com/office/powerpoint/2010/main" val="1608315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143000" y="685800"/>
            <a:ext cx="7772400" cy="533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Regression with z Scores</a:t>
            </a:r>
          </a:p>
        </p:txBody>
      </p:sp>
      <p:sp>
        <p:nvSpPr>
          <p:cNvPr id="35842" name="Text Placeholder 2"/>
          <p:cNvSpPr>
            <a:spLocks noGrp="1"/>
          </p:cNvSpPr>
          <p:nvPr>
            <p:ph type="body" idx="4294967295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dirty="0" smtClean="0"/>
              <a:t>This section is confusing and dumb.</a:t>
            </a:r>
            <a:endParaRPr lang="en-US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6858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Interpretation and Prediction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2209800"/>
            <a:ext cx="7772400" cy="3352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rgbClr val="113480"/>
                </a:solidFill>
              </a:rPr>
              <a:t>Standard error of the estimate </a:t>
            </a:r>
          </a:p>
          <a:p>
            <a:pPr lvl="1"/>
            <a:r>
              <a:rPr lang="en-US" dirty="0" smtClean="0"/>
              <a:t>Indicates the typical distance between the regression line and the actual data </a:t>
            </a:r>
            <a:r>
              <a:rPr lang="en-US" dirty="0" smtClean="0"/>
              <a:t>points</a:t>
            </a:r>
          </a:p>
          <a:p>
            <a:pPr lvl="1"/>
            <a:r>
              <a:rPr lang="en-US" dirty="0" smtClean="0"/>
              <a:t>Often called least squared error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 descr="Nolan_fig06_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685800"/>
            <a:ext cx="39751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6" name="Text Box 5"/>
          <p:cNvSpPr txBox="1">
            <a:spLocks noChangeArrowheads="1"/>
          </p:cNvSpPr>
          <p:nvPr/>
        </p:nvSpPr>
        <p:spPr bwMode="auto">
          <a:xfrm>
            <a:off x="685800" y="2438400"/>
            <a:ext cx="32766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>
                <a:latin typeface="Arial" charset="0"/>
              </a:rPr>
              <a:t>The Standard Error of the Estimate</a:t>
            </a:r>
          </a:p>
          <a:p>
            <a:pPr eaLnBrk="0" hangingPunct="0">
              <a:spcBef>
                <a:spcPct val="50000"/>
              </a:spcBef>
            </a:pPr>
            <a:r>
              <a:rPr lang="en-US" i="1">
                <a:latin typeface="Arial" charset="0"/>
              </a:rPr>
              <a:t>Which figure makes the stronger prediction? Why?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Regression to the mean </a:t>
            </a:r>
          </a:p>
          <a:p>
            <a:pPr lvl="1" eaLnBrk="1" hangingPunct="1"/>
            <a:r>
              <a:rPr lang="en-US" smtClean="0"/>
              <a:t>The patterns of extreme scores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050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a = Intercept</a:t>
            </a:r>
            <a:r>
              <a:rPr lang="en-US" dirty="0" smtClean="0"/>
              <a:t>:  predicted value of </a:t>
            </a:r>
            <a:r>
              <a:rPr lang="en-US" i="1" dirty="0" smtClean="0"/>
              <a:t>Y</a:t>
            </a:r>
            <a:r>
              <a:rPr lang="en-US" dirty="0" smtClean="0"/>
              <a:t> when </a:t>
            </a:r>
            <a:r>
              <a:rPr lang="en-US" i="1" dirty="0" smtClean="0"/>
              <a:t>X</a:t>
            </a:r>
            <a:r>
              <a:rPr lang="en-US" dirty="0" smtClean="0"/>
              <a:t> is equal to </a:t>
            </a:r>
            <a:r>
              <a:rPr lang="en-US" dirty="0" smtClean="0"/>
              <a:t>0</a:t>
            </a:r>
          </a:p>
          <a:p>
            <a:pPr lvl="1" eaLnBrk="1" hangingPunct="1"/>
            <a:r>
              <a:rPr lang="en-US" dirty="0" smtClean="0"/>
              <a:t>Mean of Y</a:t>
            </a:r>
            <a:endParaRPr lang="en-US" dirty="0" smtClean="0"/>
          </a:p>
          <a:p>
            <a:pPr eaLnBrk="1" hangingPunct="1"/>
            <a:r>
              <a:rPr lang="en-US" dirty="0" smtClean="0"/>
              <a:t>b = Slope</a:t>
            </a:r>
            <a:r>
              <a:rPr lang="en-US" dirty="0" smtClean="0"/>
              <a:t>: the amount that </a:t>
            </a:r>
            <a:r>
              <a:rPr lang="en-US" i="1" dirty="0" smtClean="0"/>
              <a:t>Y</a:t>
            </a:r>
            <a:r>
              <a:rPr lang="en-US" dirty="0" smtClean="0"/>
              <a:t> is predicted to increase for an increase of 1 in </a:t>
            </a:r>
            <a:r>
              <a:rPr lang="en-US" i="1" dirty="0" smtClean="0"/>
              <a:t>X</a:t>
            </a:r>
          </a:p>
        </p:txBody>
      </p:sp>
      <p:sp>
        <p:nvSpPr>
          <p:cNvPr id="1028" name="Title 2"/>
          <p:cNvSpPr>
            <a:spLocks noGrp="1"/>
          </p:cNvSpPr>
          <p:nvPr>
            <p:ph type="title"/>
          </p:nvPr>
        </p:nvSpPr>
        <p:spPr bwMode="auto">
          <a:xfrm>
            <a:off x="762000" y="8382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Linear Regression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548052"/>
              </p:ext>
            </p:extLst>
          </p:nvPr>
        </p:nvGraphicFramePr>
        <p:xfrm>
          <a:off x="2895600" y="5453062"/>
          <a:ext cx="281940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4" imgW="698400" imgH="215640" progId="Equation.3">
                  <p:embed/>
                </p:oleObj>
              </mc:Choice>
              <mc:Fallback>
                <p:oleObj name="Equation" r:id="rId4" imgW="69840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53062"/>
                        <a:ext cx="2819400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4" descr="Nolan_fig06_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4888" y="2362200"/>
            <a:ext cx="7758112" cy="297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0" name="Text Box 5"/>
          <p:cNvSpPr txBox="1">
            <a:spLocks noChangeArrowheads="1"/>
          </p:cNvSpPr>
          <p:nvPr/>
        </p:nvSpPr>
        <p:spPr bwMode="auto">
          <a:xfrm>
            <a:off x="990600" y="7620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Regression to the Mean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 descr="E:\CH16\NolH2e_tb_16_0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5738" y="1600200"/>
            <a:ext cx="7231062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Regression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Regression</a:t>
            </a:r>
          </a:p>
          <a:p>
            <a:r>
              <a:rPr lang="en-US" dirty="0" smtClean="0"/>
              <a:t>Stepwise Regression</a:t>
            </a:r>
          </a:p>
          <a:p>
            <a:r>
              <a:rPr lang="en-US" dirty="0" smtClean="0"/>
              <a:t>SEM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63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Multiple Regression</a:t>
            </a:r>
            <a:endParaRPr lang="en-US" sz="3200" smtClean="0"/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A statistical technique that includes two or more predictor variables in a prediction equation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 bwMode="auto">
          <a:xfrm>
            <a:off x="838200" y="6858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Stepwise Regression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1752600"/>
            <a:ext cx="8153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 type of multiple regression in which computer software determines the order in which IVs are included in the equation. </a:t>
            </a:r>
          </a:p>
          <a:p>
            <a:r>
              <a:rPr lang="en-US" smtClean="0"/>
              <a:t>It is the default in many computer software programs.</a:t>
            </a:r>
          </a:p>
          <a:p>
            <a:r>
              <a:rPr lang="en-US" smtClean="0"/>
              <a:t>The strength of using stepwise regression is its reliance on data, rather than theory— especially when a researcher is not certain of what to expect in a study.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 bwMode="auto">
          <a:xfrm>
            <a:off x="1066800" y="6096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Structural Equation Modeling (SEM)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1981200"/>
            <a:ext cx="8153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 statistical technique that quantifies how well sample data “fit” a theoretical model that hypothesizes a set of relations among multiple variables. </a:t>
            </a:r>
          </a:p>
          <a:p>
            <a:r>
              <a:rPr lang="en-US" smtClean="0"/>
              <a:t>SEM encourages researchers to think of variables as a series of connections.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2" descr="E:\CH16\NolH2e_fig_16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3038" y="1524000"/>
            <a:ext cx="7243762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Nolan_fig06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0463" y="1600200"/>
            <a:ext cx="483393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0" name="Text Box 5"/>
          <p:cNvSpPr txBox="1">
            <a:spLocks noChangeArrowheads="1"/>
          </p:cNvSpPr>
          <p:nvPr/>
        </p:nvSpPr>
        <p:spPr bwMode="auto">
          <a:xfrm>
            <a:off x="609600" y="2667000"/>
            <a:ext cx="3276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The Equation for a Line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Standardized regression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90800"/>
            <a:ext cx="7772400" cy="3505200"/>
          </a:xfrm>
        </p:spPr>
        <p:txBody>
          <a:bodyPr/>
          <a:lstStyle/>
          <a:p>
            <a:r>
              <a:rPr lang="en-US" dirty="0" smtClean="0"/>
              <a:t>Statisticians love to standardize things.</a:t>
            </a:r>
          </a:p>
          <a:p>
            <a:r>
              <a:rPr lang="en-US" i="1" dirty="0" smtClean="0"/>
              <a:t>Beta</a:t>
            </a:r>
            <a:r>
              <a:rPr lang="en-US" dirty="0" smtClean="0"/>
              <a:t> = standardized coefficient</a:t>
            </a:r>
          </a:p>
          <a:p>
            <a:pPr lvl="1"/>
            <a:r>
              <a:rPr lang="en-US" dirty="0" smtClean="0"/>
              <a:t>It’s a z score of the slope value</a:t>
            </a:r>
          </a:p>
          <a:p>
            <a:pPr lvl="1"/>
            <a:r>
              <a:rPr lang="en-US" dirty="0" smtClean="0"/>
              <a:t>WHY?  Comparisons.</a:t>
            </a:r>
          </a:p>
          <a:p>
            <a:pPr lvl="1"/>
            <a:r>
              <a:rPr lang="en-US" dirty="0" smtClean="0"/>
              <a:t>Beta = r with ONE predictor!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6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05740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I have two scores from each person, be sure to line them up side by side.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124200"/>
            <a:ext cx="2159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6400" y="3369069"/>
            <a:ext cx="3859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the dataset online!</a:t>
            </a:r>
          </a:p>
          <a:p>
            <a:r>
              <a:rPr lang="en-US" dirty="0" smtClean="0"/>
              <a:t>Political talk!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1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912203"/>
            <a:ext cx="8305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 variable view, be sure both are listed as scale – otherwise you won’t be able to create the right type of graph.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810000"/>
            <a:ext cx="341811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3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3047" y="2334241"/>
            <a:ext cx="3476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&gt; Chart Builder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3111500"/>
            <a:ext cx="4445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4651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887</Words>
  <Application>Microsoft Macintosh PowerPoint</Application>
  <PresentationFormat>On-screen Show (4:3)</PresentationFormat>
  <Paragraphs>153</Paragraphs>
  <Slides>46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Blank Presentation</vt:lpstr>
      <vt:lpstr>Equation</vt:lpstr>
      <vt:lpstr>Regression</vt:lpstr>
      <vt:lpstr>Regression </vt:lpstr>
      <vt:lpstr>Simple Linear Regression</vt:lpstr>
      <vt:lpstr>Linear Regression</vt:lpstr>
      <vt:lpstr>PowerPoint Presentation</vt:lpstr>
      <vt:lpstr>Standardized regression coefficient</vt:lpstr>
      <vt:lpstr>SPSS</vt:lpstr>
      <vt:lpstr>SPSS</vt:lpstr>
      <vt:lpstr>SPSS</vt:lpstr>
      <vt:lpstr>SPSS</vt:lpstr>
      <vt:lpstr>SPSS</vt:lpstr>
      <vt:lpstr>SPSS</vt:lpstr>
      <vt:lpstr>SPSS</vt:lpstr>
      <vt:lpstr>PowerPoint Presentation</vt:lpstr>
      <vt:lpstr>SPSS</vt:lpstr>
      <vt:lpstr>SPSS</vt:lpstr>
      <vt:lpstr>SPSS</vt:lpstr>
      <vt:lpstr>SPSS</vt:lpstr>
      <vt:lpstr>SPSS</vt:lpstr>
      <vt:lpstr>SPSS</vt:lpstr>
      <vt:lpstr>SPSS</vt:lpstr>
      <vt:lpstr>Assumptions</vt:lpstr>
      <vt:lpstr>Regression Hypothesis Testing </vt:lpstr>
      <vt:lpstr>Hypothesis Steps</vt:lpstr>
      <vt:lpstr>Hypothesis Steps</vt:lpstr>
      <vt:lpstr>Hypothesis Steps</vt:lpstr>
      <vt:lpstr>Hypothesis Steps</vt:lpstr>
      <vt:lpstr>Hypothesis Steps</vt:lpstr>
      <vt:lpstr>Hypothesis Steps</vt:lpstr>
      <vt:lpstr>Hypothesis Steps</vt:lpstr>
      <vt:lpstr>PowerPoint Presentation</vt:lpstr>
      <vt:lpstr>PowerPoint Presentation</vt:lpstr>
      <vt:lpstr>PowerPoint Presentation</vt:lpstr>
      <vt:lpstr>SPSS</vt:lpstr>
      <vt:lpstr>Regression Issues</vt:lpstr>
      <vt:lpstr>Regression with z Scores</vt:lpstr>
      <vt:lpstr>Interpretation and Prediction</vt:lpstr>
      <vt:lpstr>PowerPoint Presentation</vt:lpstr>
      <vt:lpstr>PowerPoint Presentation</vt:lpstr>
      <vt:lpstr>PowerPoint Presentation</vt:lpstr>
      <vt:lpstr>PowerPoint Presentation</vt:lpstr>
      <vt:lpstr>Other Regression Techniques</vt:lpstr>
      <vt:lpstr>Multiple Regression</vt:lpstr>
      <vt:lpstr>Stepwise Regression</vt:lpstr>
      <vt:lpstr>Structural Equation Modeling (SEM)</vt:lpstr>
      <vt:lpstr>PowerPoint Presentation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151</cp:revision>
  <dcterms:created xsi:type="dcterms:W3CDTF">2010-01-19T19:01:20Z</dcterms:created>
  <dcterms:modified xsi:type="dcterms:W3CDTF">2014-04-25T04:32:28Z</dcterms:modified>
</cp:coreProperties>
</file>